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1" r:id="rId4"/>
  </p:sldMasterIdLst>
  <p:notesMasterIdLst>
    <p:notesMasterId r:id="rId6"/>
  </p:notesMasterIdLst>
  <p:handoutMasterIdLst>
    <p:handoutMasterId r:id="rId7"/>
  </p:handoutMasterIdLst>
  <p:sldIdLst>
    <p:sldId id="1460" r:id="rId5"/>
  </p:sldIdLst>
  <p:sldSz cx="9144000" cy="5143500" type="screen16x9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08099" algn="ctr" rtl="0" fontAlgn="base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816198" algn="ctr" rtl="0" fontAlgn="base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224298" algn="ctr" rtl="0" fontAlgn="base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632397" algn="ctr" rtl="0" fontAlgn="base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040496" algn="l" defTabSz="816198" rtl="0" eaLnBrk="1" latinLnBrk="0" hangingPunct="1">
      <a:defRPr sz="22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448595" algn="l" defTabSz="816198" rtl="0" eaLnBrk="1" latinLnBrk="0" hangingPunct="1">
      <a:defRPr sz="22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2856695" algn="l" defTabSz="816198" rtl="0" eaLnBrk="1" latinLnBrk="0" hangingPunct="1">
      <a:defRPr sz="22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264795" algn="l" defTabSz="816198" rtl="0" eaLnBrk="1" latinLnBrk="0" hangingPunct="1">
      <a:defRPr sz="22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89" userDrawn="1">
          <p15:clr>
            <a:srgbClr val="A4A3A4"/>
          </p15:clr>
        </p15:guide>
        <p15:guide id="2" pos="49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451" userDrawn="1">
          <p15:clr>
            <a:srgbClr val="A4A3A4"/>
          </p15:clr>
        </p15:guide>
        <p15:guide id="2" pos="48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62AF"/>
    <a:srgbClr val="0069BA"/>
    <a:srgbClr val="67A6D6"/>
    <a:srgbClr val="79DCFF"/>
    <a:srgbClr val="38CBFF"/>
    <a:srgbClr val="D9D9D9"/>
    <a:srgbClr val="666666"/>
    <a:srgbClr val="38D2FF"/>
    <a:srgbClr val="0099FC"/>
    <a:srgbClr val="008F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109729-7BA3-F085-AEBE-5252049131A6}" v="175" dt="2023-12-05T17:19:37.4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0165" autoAdjust="0"/>
  </p:normalViewPr>
  <p:slideViewPr>
    <p:cSldViewPr snapToGrid="0">
      <p:cViewPr varScale="1">
        <p:scale>
          <a:sx n="90" d="100"/>
          <a:sy n="90" d="100"/>
        </p:scale>
        <p:origin x="2214" y="84"/>
      </p:cViewPr>
      <p:guideLst>
        <p:guide orient="horz" pos="3189"/>
        <p:guide pos="49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451"/>
        <p:guide pos="48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6" tIns="47174" rIns="94346" bIns="47174" numCol="1" anchor="t" anchorCtr="0" compatLnSpc="1">
            <a:prstTxWarp prst="textNoShape">
              <a:avLst/>
            </a:prstTxWarp>
          </a:bodyPr>
          <a:lstStyle>
            <a:lvl1pPr algn="l" defTabSz="942975">
              <a:defRPr sz="1200" b="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515" y="0"/>
            <a:ext cx="303688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6" tIns="47174" rIns="94346" bIns="47174" numCol="1" anchor="t" anchorCtr="0" compatLnSpc="1">
            <a:prstTxWarp prst="textNoShape">
              <a:avLst/>
            </a:prstTxWarp>
          </a:bodyPr>
          <a:lstStyle>
            <a:lvl1pPr algn="r" defTabSz="942975">
              <a:defRPr sz="1200" b="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5"/>
            <a:ext cx="303688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6" tIns="47174" rIns="94346" bIns="47174" numCol="1" anchor="b" anchorCtr="0" compatLnSpc="1">
            <a:prstTxWarp prst="textNoShape">
              <a:avLst/>
            </a:prstTxWarp>
          </a:bodyPr>
          <a:lstStyle>
            <a:lvl1pPr algn="l" defTabSz="942975">
              <a:defRPr sz="1200" b="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515" y="8831265"/>
            <a:ext cx="30368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6" tIns="47174" rIns="94346" bIns="47174" numCol="1" anchor="b" anchorCtr="0" compatLnSpc="1">
            <a:prstTxWarp prst="textNoShape">
              <a:avLst/>
            </a:prstTxWarp>
          </a:bodyPr>
          <a:lstStyle>
            <a:lvl1pPr algn="r" defTabSz="942975">
              <a:defRPr sz="1200" b="0">
                <a:effectLst/>
              </a:defRPr>
            </a:lvl1pPr>
          </a:lstStyle>
          <a:p>
            <a:pPr>
              <a:defRPr/>
            </a:pPr>
            <a:fld id="{C59446E6-623F-4A85-BB81-2698EC7EDC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1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3225" y="304800"/>
            <a:ext cx="62039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63588" y="3890965"/>
            <a:ext cx="6246812" cy="540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6" tIns="47174" rIns="94346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515" y="0"/>
            <a:ext cx="30368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6" tIns="47174" rIns="94346" bIns="47174" numCol="1" anchor="b" anchorCtr="0" compatLnSpc="1">
            <a:prstTxWarp prst="textNoShape">
              <a:avLst/>
            </a:prstTxWarp>
          </a:bodyPr>
          <a:lstStyle>
            <a:lvl1pPr algn="r" defTabSz="942975">
              <a:defRPr sz="2000" b="0">
                <a:effectLst/>
              </a:defRPr>
            </a:lvl1pPr>
          </a:lstStyle>
          <a:p>
            <a:pPr>
              <a:defRPr/>
            </a:pPr>
            <a:fld id="{C8878B05-A745-43B0-BE1B-8492D4054C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6132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50000"/>
      </a:spcBef>
      <a:spcAft>
        <a:spcPct val="0"/>
      </a:spcAft>
      <a:defRPr kumimoji="1" sz="1000" kern="1200">
        <a:solidFill>
          <a:schemeClr val="tx1"/>
        </a:solidFill>
        <a:latin typeface="Arial" charset="0"/>
        <a:ea typeface="+mn-ea"/>
        <a:cs typeface="+mn-cs"/>
      </a:defRPr>
    </a:lvl1pPr>
    <a:lvl2pPr marL="202633" algn="l" rtl="0" eaLnBrk="0" fontAlgn="base" hangingPunct="0">
      <a:spcBef>
        <a:spcPct val="50000"/>
      </a:spcBef>
      <a:spcAft>
        <a:spcPct val="0"/>
      </a:spcAft>
      <a:defRPr kumimoji="1" sz="1000" kern="1200">
        <a:solidFill>
          <a:schemeClr val="tx1"/>
        </a:solidFill>
        <a:latin typeface="Arial" charset="0"/>
        <a:ea typeface="+mn-ea"/>
        <a:cs typeface="+mn-cs"/>
      </a:defRPr>
    </a:lvl2pPr>
    <a:lvl3pPr marL="406683" algn="l" rtl="0" eaLnBrk="0" fontAlgn="base" hangingPunct="0">
      <a:spcBef>
        <a:spcPct val="50000"/>
      </a:spcBef>
      <a:spcAft>
        <a:spcPct val="0"/>
      </a:spcAft>
      <a:defRPr kumimoji="1" sz="1000" kern="1200">
        <a:solidFill>
          <a:schemeClr val="tx1"/>
        </a:solidFill>
        <a:latin typeface="Arial" charset="0"/>
        <a:ea typeface="+mn-ea"/>
        <a:cs typeface="+mn-cs"/>
      </a:defRPr>
    </a:lvl3pPr>
    <a:lvl4pPr marL="609314" algn="l" rtl="0" eaLnBrk="0" fontAlgn="base" hangingPunct="0">
      <a:spcBef>
        <a:spcPct val="50000"/>
      </a:spcBef>
      <a:spcAft>
        <a:spcPct val="0"/>
      </a:spcAft>
      <a:defRPr kumimoji="1" sz="1000" kern="1200">
        <a:solidFill>
          <a:schemeClr val="tx1"/>
        </a:solidFill>
        <a:latin typeface="Arial" charset="0"/>
        <a:ea typeface="+mn-ea"/>
        <a:cs typeface="+mn-cs"/>
      </a:defRPr>
    </a:lvl4pPr>
    <a:lvl5pPr marL="813365" algn="l" rtl="0" eaLnBrk="0" fontAlgn="base" hangingPunct="0">
      <a:spcBef>
        <a:spcPct val="50000"/>
      </a:spcBef>
      <a:spcAft>
        <a:spcPct val="0"/>
      </a:spcAft>
      <a:defRPr kumimoji="1" sz="1000" kern="1200">
        <a:solidFill>
          <a:schemeClr val="tx1"/>
        </a:solidFill>
        <a:latin typeface="Arial" charset="0"/>
        <a:ea typeface="+mn-ea"/>
        <a:cs typeface="+mn-cs"/>
      </a:defRPr>
    </a:lvl5pPr>
    <a:lvl6pPr marL="2040496" algn="l" defTabSz="81619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448595" algn="l" defTabSz="81619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856695" algn="l" defTabSz="81619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264795" algn="l" defTabSz="81619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litaryonesource.mil/GHC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GHC Program Overview PowerPoint Presentation Slide: </a:t>
            </a:r>
            <a:r>
              <a:rPr lang="en-U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For use during team meetings, Commander Calls, personal property counseling sessions, relocation assistance/educational events, etc.</a:t>
            </a:r>
            <a:endParaRPr lang="en-US" sz="1100" b="1" i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100" b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following are talking points to use while showing this slide.</a:t>
            </a:r>
            <a:br>
              <a:rPr lang="en-US" sz="11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1100" b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SzPts val="1100"/>
              <a:buFont typeface="Symbol" panose="05050102010706020507" pitchFamily="18" charset="2"/>
              <a:buChar char="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Global Household Goods Contract (GHC) was designed to provide the DOD with a new model for moving personal property. The GHC program is focused on improving the relocation experience for Defense Department and Coast Guard personnel, and their families by offering: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9583" marR="0" lvl="2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Enhanced Communication: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9631" marR="0" lvl="3" indent="-28575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HomeSafe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Customer Care Representative will be assigned to your account to serve as a single point-of-contact for any questions or concerns throughout your moving experience.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9631" marR="0" lvl="3" indent="-28575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can also expect increased support hours (24-hour, 7-day per week) and decreased wait times when calling (4 minutes or less).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9583" marR="0" lvl="2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Modern, Digital Management Systems: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9631" marR="0" lvl="3" indent="-28575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will find easy to use, secure, mobile-device friendly systems to coordinate all phases of your move right from a cell phone or tablet.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9631" marR="0" lvl="3" indent="-28575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can expect in-transit information about your shipments, which includes real-time location tracking once the moving truck is within 10 miles of your residence.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9583" marR="0" lvl="2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Simplified Claims Process: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9631" marR="0" lvl="3" indent="-28575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Thanks to online, easy-to-read, electronic inventories with photos of your belongings, you will have a much easier and quicker time identifying and sharing information about any loss or damage to your belongings.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9631" marR="0" lvl="3" indent="-28575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instances of late pick-ups or missed delivery dates, you can work directly with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HomeSafe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a more streamlined inconvenience claim compensation process based on all individuals on your relocation order.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9583" marR="0" lvl="2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Greater Utilization of Resources: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9631" marR="0" lvl="3" indent="-28575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single move manager model means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HomeSafe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will be able to utilize trucks, storage and routes more effectively, resulting in: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49682" marR="0" lvl="4" indent="-2286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More options for scheduling your pack out, pick-up and delivery.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49682" marR="0" lvl="4" indent="-2286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Shorter transit times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 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increased on-time pick-ups and deliveries.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1" indent="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None/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SzPts val="1100"/>
              <a:buFont typeface="Symbol" panose="05050102010706020507" pitchFamily="18" charset="2"/>
              <a:buChar char=""/>
            </a:pP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HomeSafe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Alliance will serve as the “single move manager” responsible for the packing, shipping, storage, delivery and unpacking of household goods throughout the world. To accomplish this,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HomeSafe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will utilize commercial moving companies to handle your belongings.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HomeSafe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will be your primary contact for scheduling and managing moves under GHC.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DOD will oversee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HomeSafe’s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performance, and your local transportation office will remain your primary DOD contact to ensure quality service.</a:t>
            </a:r>
            <a:br>
              <a:rPr lang="en-US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SzPts val="1100"/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Currently, GHC focuses on providing services associated with household goods shipments, unaccompanied baggage shipments, and storage-in-transit warehouse services.</a:t>
            </a:r>
          </a:p>
          <a:p>
            <a:pPr marL="749583" marR="0" lvl="2" indent="-34290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SzPts val="1100"/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 the future, GHC will also support the movement of household goods to and from non-temporary storage (NTS) warehouses. </a:t>
            </a:r>
          </a:p>
          <a:p>
            <a:pPr marL="749583" marR="0" lvl="2" indent="-34290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SzPts val="1100"/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GHC does not affect the movement of privately owned vehicles (POV). </a:t>
            </a:r>
            <a:endParaRPr lang="en-US" sz="1800" u="none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9583" marR="0" lvl="2" indent="-34290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SzPts val="1100"/>
              <a:buFont typeface="Courier New" panose="02070309020205020404" pitchFamily="49" charset="0"/>
              <a:buChar char="o"/>
            </a:pPr>
            <a:r>
              <a:rPr lang="en-US" sz="1800" u="none" dirty="0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 full or partial Personally Procured Moves (PPM), you will continue to work with your service branch. </a:t>
            </a:r>
            <a:endParaRPr lang="en-US" sz="1800" u="none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45533" marR="0" lvl="1" indent="-34290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SzPts val="1100"/>
              <a:buFont typeface="Symbol" panose="05050102010706020507" pitchFamily="18" charset="2"/>
              <a:buChar char=""/>
            </a:pPr>
            <a:endParaRPr lang="en-US" sz="1100" u="none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SzPts val="1100"/>
              <a:buFont typeface="Symbol" panose="05050102010706020507" pitchFamily="18" charset="2"/>
              <a:buChar char="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Under GHC, two new online systems (DOD’s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MilMove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HomeSafe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Alliance’s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HomeSafe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Connect), will be used in place of the Defense Personal Property System (DPS). These user-friendly systems will provide the opportunity to oversee your move in a whole new way, making it easier than ever before to request, track and manage your shipments.</a:t>
            </a:r>
            <a:b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SzPts val="1100"/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implementation of GHC is estimated to span several years. Shipments will begin with a gradual phase-in of all domestic (CONUS) moves, followed by a gradual phase-in of all international (OCONUS) moves.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1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Current </a:t>
            </a:r>
            <a:r>
              <a:rPr lang="en-US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plans propose that each installation will begin their phase-in to GHC with a small number of select shipments, followed by a gradual increase of shipment volume and type until eventually all inbound and outbound moves are serviced under GHC.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Because of this gradual phase-in of installations and shipments, not everyone will immediately move under GHC. Shipments not selected for GHC will continue to move under the legacy program.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Customers are encouraged to connect with their local transportation office for additional details on when GHC shipments will begin for specific areas and installations.</a:t>
            </a:r>
            <a:b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SzPts val="1100"/>
              <a:buFont typeface="Symbol" panose="05050102010706020507" pitchFamily="18" charset="2"/>
              <a:buChar char="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Visit the GHC Information Page at </a:t>
            </a:r>
            <a:r>
              <a:rPr lang="en-US" sz="110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www.MilitaryOneSource.mil/GHC</a:t>
            </a:r>
            <a:r>
              <a:rPr lang="en-US" sz="1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learn more about the new program and to access a variety of resources such as fact sheets, frequently asked questions, phase-in updates, and more.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878B05-A745-43B0-BE1B-8492D4054CA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815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407B84-EFDB-B499-CFDA-DCCB207892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440" y="1097280"/>
            <a:ext cx="8961120" cy="33832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 Narrow" panose="020B0606020202030204" pitchFamily="34" charset="0"/>
              </a:defRPr>
            </a:lvl1pPr>
            <a:lvl2pPr>
              <a:defRPr sz="2000">
                <a:latin typeface="Arial Narrow" panose="020B0606020202030204" pitchFamily="34" charset="0"/>
              </a:defRPr>
            </a:lvl2pPr>
            <a:lvl3pPr>
              <a:defRPr sz="1800">
                <a:latin typeface="Arial Narrow" panose="020B0606020202030204" pitchFamily="34" charset="0"/>
              </a:defRPr>
            </a:lvl3pPr>
            <a:lvl4pPr>
              <a:defRPr sz="1400">
                <a:latin typeface="Arial Narrow" panose="020B0606020202030204" pitchFamily="34" charset="0"/>
              </a:defRPr>
            </a:lvl4pPr>
            <a:lvl5pPr>
              <a:defRPr sz="14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3B700EF-7BC3-93B0-67A6-0F2DBE42D2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8800" y="91440"/>
            <a:ext cx="7315200" cy="59436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Agency FB" panose="020B05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FE011DA-AF1C-B2E3-1F36-F95BA7CA497C}"/>
              </a:ext>
            </a:extLst>
          </p:cNvPr>
          <p:cNvGrpSpPr/>
          <p:nvPr userDrawn="1"/>
        </p:nvGrpSpPr>
        <p:grpSpPr>
          <a:xfrm>
            <a:off x="0" y="4583371"/>
            <a:ext cx="9144000" cy="568013"/>
            <a:chOff x="-1250" y="4583380"/>
            <a:chExt cx="9161273" cy="57017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5F2723D-2DA4-D274-0BE5-23373CD9BC6C}"/>
                </a:ext>
              </a:extLst>
            </p:cNvPr>
            <p:cNvSpPr/>
            <p:nvPr userDrawn="1"/>
          </p:nvSpPr>
          <p:spPr>
            <a:xfrm>
              <a:off x="-1250" y="4587667"/>
              <a:ext cx="9161272" cy="565889"/>
            </a:xfrm>
            <a:prstGeom prst="rect">
              <a:avLst/>
            </a:prstGeom>
            <a:gradFill flip="none" rotWithShape="1">
              <a:gsLst>
                <a:gs pos="100000">
                  <a:srgbClr val="0E1E2E"/>
                </a:gs>
                <a:gs pos="0">
                  <a:srgbClr val="243950">
                    <a:shade val="30000"/>
                    <a:satMod val="115000"/>
                  </a:srgbClr>
                </a:gs>
                <a:gs pos="53000">
                  <a:srgbClr val="24395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ABE3FE2-6EA9-5D9A-EDA0-D38303FF01C7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-1249" y="4583380"/>
              <a:ext cx="916127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84DF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</p:cxnSp>
      </p:grp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F8F8E9F-8DC0-E15E-284C-A5ACCE0568B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-3064" y="4897282"/>
            <a:ext cx="9144000" cy="2462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51" b="1">
                <a:solidFill>
                  <a:srgbClr val="00B050"/>
                </a:solidFill>
              </a:defRPr>
            </a:lvl1pPr>
          </a:lstStyle>
          <a:p>
            <a:pPr lvl="0"/>
            <a:r>
              <a:rPr lang="en-US"/>
              <a:t>UNCLASSIFIED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18ADF7FD-D49A-DD94-46A7-101BEEF830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3064" y="0"/>
            <a:ext cx="9144000" cy="2462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51" b="1">
                <a:solidFill>
                  <a:srgbClr val="00B050"/>
                </a:solidFill>
              </a:defRPr>
            </a:lvl1pPr>
          </a:lstStyle>
          <a:p>
            <a:pPr lvl="0"/>
            <a:r>
              <a:rPr lang="en-US"/>
              <a:t>UNCLASSIFIED</a:t>
            </a:r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A57C0F99-63DE-2A99-BA43-1ED37C7811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558081"/>
            <a:ext cx="9144000" cy="3657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080979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3B700EF-7BC3-93B0-67A6-0F2DBE42D2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8800" y="91440"/>
            <a:ext cx="7315200" cy="59436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Agency FB" panose="020B05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FE011DA-AF1C-B2E3-1F36-F95BA7CA497C}"/>
              </a:ext>
            </a:extLst>
          </p:cNvPr>
          <p:cNvGrpSpPr/>
          <p:nvPr userDrawn="1"/>
        </p:nvGrpSpPr>
        <p:grpSpPr>
          <a:xfrm>
            <a:off x="0" y="4583371"/>
            <a:ext cx="9144000" cy="568013"/>
            <a:chOff x="-1250" y="4583380"/>
            <a:chExt cx="9161273" cy="57017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5F2723D-2DA4-D274-0BE5-23373CD9BC6C}"/>
                </a:ext>
              </a:extLst>
            </p:cNvPr>
            <p:cNvSpPr/>
            <p:nvPr/>
          </p:nvSpPr>
          <p:spPr>
            <a:xfrm>
              <a:off x="-1250" y="4587667"/>
              <a:ext cx="9161272" cy="565889"/>
            </a:xfrm>
            <a:prstGeom prst="rect">
              <a:avLst/>
            </a:prstGeom>
            <a:gradFill flip="none" rotWithShape="1">
              <a:gsLst>
                <a:gs pos="100000">
                  <a:srgbClr val="0E1E2E"/>
                </a:gs>
                <a:gs pos="0">
                  <a:srgbClr val="243950">
                    <a:shade val="30000"/>
                    <a:satMod val="115000"/>
                  </a:srgbClr>
                </a:gs>
                <a:gs pos="53000">
                  <a:srgbClr val="24395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ABE3FE2-6EA9-5D9A-EDA0-D38303FF01C7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-1249" y="4583380"/>
              <a:ext cx="916127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84DF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</p:cxnSp>
      </p:grp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F8F8E9F-8DC0-E15E-284C-A5ACCE0568B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-3064" y="4897282"/>
            <a:ext cx="9144000" cy="2462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51" b="1">
                <a:solidFill>
                  <a:srgbClr val="00B050"/>
                </a:solidFill>
              </a:defRPr>
            </a:lvl1pPr>
          </a:lstStyle>
          <a:p>
            <a:pPr lvl="0"/>
            <a:r>
              <a:rPr lang="en-US"/>
              <a:t>UNCLASSIFIED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18ADF7FD-D49A-DD94-46A7-101BEEF830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3064" y="0"/>
            <a:ext cx="9144000" cy="2462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51" b="1">
                <a:solidFill>
                  <a:srgbClr val="00B050"/>
                </a:solidFill>
              </a:defRPr>
            </a:lvl1pPr>
          </a:lstStyle>
          <a:p>
            <a:pPr lvl="0"/>
            <a:r>
              <a:rPr lang="en-US"/>
              <a:t>UNCLASSIFIED</a:t>
            </a:r>
          </a:p>
        </p:txBody>
      </p:sp>
      <p:sp>
        <p:nvSpPr>
          <p:cNvPr id="2" name="Text Placeholder 16">
            <a:extLst>
              <a:ext uri="{FF2B5EF4-FFF2-40B4-BE49-F238E27FC236}">
                <a16:creationId xmlns:a16="http://schemas.microsoft.com/office/drawing/2014/main" id="{3822150A-20F7-3CD5-EF1E-037B1E5BF8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558081"/>
            <a:ext cx="9144000" cy="3657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091661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No Content or Banne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3B700EF-7BC3-93B0-67A6-0F2DBE42D2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8800" y="91440"/>
            <a:ext cx="7315200" cy="59436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Agency FB" panose="020B05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F8F8E9F-8DC0-E15E-284C-A5ACCE0568B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-3064" y="4897282"/>
            <a:ext cx="9144000" cy="2462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51" b="1">
                <a:solidFill>
                  <a:srgbClr val="00B050"/>
                </a:solidFill>
              </a:defRPr>
            </a:lvl1pPr>
          </a:lstStyle>
          <a:p>
            <a:pPr lvl="0"/>
            <a:r>
              <a:rPr lang="en-US"/>
              <a:t>UNCLASSIFIED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18ADF7FD-D49A-DD94-46A7-101BEEF830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3064" y="0"/>
            <a:ext cx="9144000" cy="2462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51" b="1">
                <a:solidFill>
                  <a:srgbClr val="00B050"/>
                </a:solidFill>
              </a:defRPr>
            </a:lvl1pPr>
          </a:lstStyle>
          <a:p>
            <a:pPr lvl="0"/>
            <a:r>
              <a:rPr lang="en-US"/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3665311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u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E114046-BF73-1375-34F9-685E07C51881}"/>
              </a:ext>
            </a:extLst>
          </p:cNvPr>
          <p:cNvGrpSpPr/>
          <p:nvPr userDrawn="1"/>
        </p:nvGrpSpPr>
        <p:grpSpPr>
          <a:xfrm>
            <a:off x="0" y="4583371"/>
            <a:ext cx="9144000" cy="568013"/>
            <a:chOff x="-1250" y="4583380"/>
            <a:chExt cx="9161273" cy="57017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754D2C3-2199-C7F5-72B4-BC7D3FD3D2C3}"/>
                </a:ext>
              </a:extLst>
            </p:cNvPr>
            <p:cNvSpPr/>
            <p:nvPr/>
          </p:nvSpPr>
          <p:spPr>
            <a:xfrm>
              <a:off x="-1250" y="4587667"/>
              <a:ext cx="9161272" cy="565889"/>
            </a:xfrm>
            <a:prstGeom prst="rect">
              <a:avLst/>
            </a:prstGeom>
            <a:gradFill flip="none" rotWithShape="1">
              <a:gsLst>
                <a:gs pos="100000">
                  <a:srgbClr val="0E1E2E"/>
                </a:gs>
                <a:gs pos="0">
                  <a:srgbClr val="243950">
                    <a:shade val="30000"/>
                    <a:satMod val="115000"/>
                  </a:srgbClr>
                </a:gs>
                <a:gs pos="53000">
                  <a:srgbClr val="24395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8764AD6-AE10-B8C2-A6D1-BB6A44AB6A80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-1249" y="4583380"/>
              <a:ext cx="916127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84DF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</p:cxn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407B84-EFDB-B499-CFDA-DCCB207892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57350"/>
            <a:ext cx="9144000" cy="1828800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sz="4400" b="1">
                <a:latin typeface="Arial Narrow" panose="020B0606020202030204" pitchFamily="34" charset="0"/>
              </a:defRPr>
            </a:lvl1pPr>
            <a:lvl2pPr marL="408079" indent="0">
              <a:buNone/>
              <a:defRPr sz="2000">
                <a:latin typeface="Arial Narrow" panose="020B0606020202030204" pitchFamily="34" charset="0"/>
              </a:defRPr>
            </a:lvl2pPr>
            <a:lvl3pPr>
              <a:defRPr sz="1800">
                <a:latin typeface="Arial Narrow" panose="020B0606020202030204" pitchFamily="34" charset="0"/>
              </a:defRPr>
            </a:lvl3pPr>
            <a:lvl4pPr>
              <a:defRPr sz="1400">
                <a:latin typeface="Arial Narrow" panose="020B0606020202030204" pitchFamily="34" charset="0"/>
              </a:defRPr>
            </a:lvl4pPr>
            <a:lvl5pPr>
              <a:defRPr sz="14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Click to edit Master text styles	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71C83AAB-F458-D696-1A5E-43109740EF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-3064" y="4897282"/>
            <a:ext cx="9144000" cy="2462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51" b="1">
                <a:solidFill>
                  <a:srgbClr val="00B050"/>
                </a:solidFill>
              </a:defRPr>
            </a:lvl1pPr>
          </a:lstStyle>
          <a:p>
            <a:pPr lvl="0"/>
            <a:r>
              <a:rPr lang="en-US"/>
              <a:t>UNCLASSIFIED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05D764A2-5D0F-A277-8796-141A2430532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3064" y="0"/>
            <a:ext cx="9144000" cy="2462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51" b="1">
                <a:solidFill>
                  <a:srgbClr val="00B050"/>
                </a:solidFill>
              </a:defRPr>
            </a:lvl1pPr>
          </a:lstStyle>
          <a:p>
            <a:pPr lvl="0"/>
            <a:r>
              <a:rPr lang="en-US"/>
              <a:t>UNCLASSIFIED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2B2232A-19D0-CFBD-734B-F6C6C468A8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558081"/>
            <a:ext cx="9144000" cy="3657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617486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944F4F-8FB3-CF32-8CCD-8A06EF4610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50575" cy="51435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D4B32DF-1715-50A1-7086-4FC3BDC29F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19610" y="3375712"/>
            <a:ext cx="3971925" cy="6365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BC168D89-20ED-4763-04B8-D310EFA55D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-3064" y="4897282"/>
            <a:ext cx="9144000" cy="2462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51" b="1">
                <a:solidFill>
                  <a:srgbClr val="00B050"/>
                </a:solidFill>
              </a:defRPr>
            </a:lvl1pPr>
          </a:lstStyle>
          <a:p>
            <a:pPr lvl="0"/>
            <a:r>
              <a:rPr lang="en-US"/>
              <a:t>UNCLASSIFIED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7C4E2CA-77B7-4383-5EFE-838F922CB5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3064" y="0"/>
            <a:ext cx="9144000" cy="2462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51" b="1">
                <a:solidFill>
                  <a:srgbClr val="00B050"/>
                </a:solidFill>
              </a:defRPr>
            </a:lvl1pPr>
          </a:lstStyle>
          <a:p>
            <a:pPr lvl="0"/>
            <a:r>
              <a:rPr lang="en-US" dirty="0"/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2841694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7876EEDA-EA8F-5A34-D456-FB3B368601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0AFA666F-4B4D-EA7E-BE68-8D4BEF8DF5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-3064" y="4897282"/>
            <a:ext cx="9144000" cy="2462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51" b="1">
                <a:solidFill>
                  <a:srgbClr val="00B050"/>
                </a:solidFill>
              </a:defRPr>
            </a:lvl1pPr>
          </a:lstStyle>
          <a:p>
            <a:pPr lvl="0"/>
            <a:r>
              <a:rPr lang="en-US"/>
              <a:t>UNCLASSIFIED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EADC4FBA-FC20-B3BC-3E03-AF7215B748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3064" y="0"/>
            <a:ext cx="9144000" cy="2462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51" b="1">
                <a:solidFill>
                  <a:srgbClr val="00B050"/>
                </a:solidFill>
              </a:defRPr>
            </a:lvl1pPr>
          </a:lstStyle>
          <a:p>
            <a:pPr lvl="0"/>
            <a:r>
              <a:rPr lang="en-US" dirty="0"/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687230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3AEF8547-8547-462F-BF77-963AB84670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846"/>
          <a:stretch/>
        </p:blipFill>
        <p:spPr>
          <a:xfrm>
            <a:off x="0" y="2"/>
            <a:ext cx="9144000" cy="10880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6D29C4-28B4-4046-94AE-A31972CD51B0}"/>
              </a:ext>
            </a:extLst>
          </p:cNvPr>
          <p:cNvSpPr txBox="1"/>
          <p:nvPr userDrawn="1"/>
        </p:nvSpPr>
        <p:spPr>
          <a:xfrm>
            <a:off x="6864706" y="828638"/>
            <a:ext cx="2663135" cy="220919"/>
          </a:xfrm>
          <a:prstGeom prst="rect">
            <a:avLst/>
          </a:prstGeom>
          <a:noFill/>
        </p:spPr>
        <p:txBody>
          <a:bodyPr wrap="square" lIns="81620" tIns="40811" rIns="81620" bIns="40811" rtlCol="0">
            <a:spAutoFit/>
          </a:bodyPr>
          <a:lstStyle/>
          <a:p>
            <a:r>
              <a:rPr lang="en-US" sz="900" spc="100">
                <a:solidFill>
                  <a:schemeClr val="bg1"/>
                </a:solidFill>
                <a:latin typeface="Arial"/>
                <a:ea typeface="Verdana" pitchFamily="34" charset="0"/>
                <a:cs typeface="Verdana" pitchFamily="34" charset="0"/>
              </a:rPr>
              <a:t>TOGETHER, WE DELIVER.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116C89-057A-5836-2495-9CE5BD7A3D8A}"/>
              </a:ext>
            </a:extLst>
          </p:cNvPr>
          <p:cNvSpPr txBox="1"/>
          <p:nvPr userDrawn="1"/>
        </p:nvSpPr>
        <p:spPr>
          <a:xfrm>
            <a:off x="6980634" y="-200055"/>
            <a:ext cx="222528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tx1"/>
                </a:solidFill>
                <a:latin typeface="Arial Narrow" panose="020B0606020202030204" pitchFamily="34" charset="0"/>
              </a:rPr>
              <a:t>SLIDE MASTER WIDESCREEN Version 1.1 </a:t>
            </a:r>
            <a:r>
              <a:rPr lang="en-US" sz="700" dirty="0" err="1">
                <a:solidFill>
                  <a:schemeClr val="tx1"/>
                </a:solidFill>
                <a:latin typeface="Arial Narrow" panose="020B0606020202030204" pitchFamily="34" charset="0"/>
              </a:rPr>
              <a:t>cao</a:t>
            </a:r>
            <a:r>
              <a:rPr lang="en-US" sz="700" dirty="0">
                <a:solidFill>
                  <a:schemeClr val="tx1"/>
                </a:solidFill>
                <a:latin typeface="Arial Narrow" panose="020B0606020202030204" pitchFamily="34" charset="0"/>
              </a:rPr>
              <a:t> 8 Jun 2023</a:t>
            </a:r>
          </a:p>
        </p:txBody>
      </p:sp>
    </p:spTree>
    <p:extLst>
      <p:ext uri="{BB962C8B-B14F-4D97-AF65-F5344CB8AC3E}">
        <p14:creationId xmlns:p14="http://schemas.microsoft.com/office/powerpoint/2010/main" val="780152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35" r:id="rId2"/>
    <p:sldLayoutId id="2147484136" r:id="rId3"/>
    <p:sldLayoutId id="2147484132" r:id="rId4"/>
    <p:sldLayoutId id="2147484133" r:id="rId5"/>
    <p:sldLayoutId id="2147484134" r:id="rId6"/>
  </p:sldLayoutIdLst>
  <p:hf hdr="0" dt="0"/>
  <p:txStyles>
    <p:titleStyle>
      <a:lvl1pPr algn="l" defTabSz="816158" rtl="0" eaLnBrk="1" latinLnBrk="0" hangingPunct="1">
        <a:spcBef>
          <a:spcPct val="0"/>
        </a:spcBef>
        <a:buNone/>
        <a:defRPr sz="29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059" indent="-306059" algn="l" defTabSz="816158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63129" indent="-255050" algn="l" defTabSz="816158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198" indent="-204039" algn="l" defTabSz="81615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276" indent="-204039" algn="l" defTabSz="816158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355" indent="-204039" algn="l" defTabSz="816158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4435" indent="-204039" algn="l" defTabSz="81615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512" indent="-204039" algn="l" defTabSz="81615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0591" indent="-204039" algn="l" defTabSz="81615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8669" indent="-204039" algn="l" defTabSz="81615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15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079" algn="l" defTabSz="81615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158" algn="l" defTabSz="81615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237" algn="l" defTabSz="81615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315" algn="l" defTabSz="81615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394" algn="l" defTabSz="81615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473" algn="l" defTabSz="81615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6551" algn="l" defTabSz="81615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4632" algn="l" defTabSz="81615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litaryonesource.mil/GHC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4137B6D-C1E0-CE7D-14DA-ADAE5921AD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8872" y="1054436"/>
            <a:ext cx="8676897" cy="3210873"/>
          </a:xfrm>
        </p:spPr>
        <p:txBody>
          <a:bodyPr lIns="91440" tIns="45720" rIns="91440" bIns="45720" anchor="t"/>
          <a:lstStyle/>
          <a:p>
            <a:pPr marL="0" indent="0">
              <a:spcBef>
                <a:spcPts val="0"/>
              </a:spcBef>
              <a:buNone/>
            </a:pPr>
            <a:r>
              <a:rPr lang="en-US" sz="1750" b="1" i="1" dirty="0"/>
              <a:t>New program delivering quality service for Defense Department, Coast Guard, &amp; families.</a:t>
            </a:r>
            <a:endParaRPr lang="en-US" sz="1750" b="1" dirty="0"/>
          </a:p>
          <a:p>
            <a:pPr>
              <a:lnSpc>
                <a:spcPct val="150000"/>
              </a:lnSpc>
            </a:pPr>
            <a:r>
              <a:rPr lang="en-US" sz="1600" dirty="0" err="1">
                <a:solidFill>
                  <a:srgbClr val="0162AF"/>
                </a:solidFill>
              </a:rPr>
              <a:t>HomeSafe</a:t>
            </a:r>
            <a:r>
              <a:rPr lang="en-US" sz="1600" dirty="0">
                <a:solidFill>
                  <a:srgbClr val="0162AF"/>
                </a:solidFill>
              </a:rPr>
              <a:t> Alliance providing services for:</a:t>
            </a:r>
          </a:p>
          <a:p>
            <a:pPr lvl="1"/>
            <a:r>
              <a:rPr lang="en-US" sz="1400" dirty="0"/>
              <a:t>Household Goods Shipments</a:t>
            </a:r>
          </a:p>
          <a:p>
            <a:pPr lvl="1"/>
            <a:r>
              <a:rPr lang="en-US" sz="1400" dirty="0"/>
              <a:t>Unaccompanied Baggage Shipments</a:t>
            </a:r>
          </a:p>
          <a:p>
            <a:pPr lvl="1"/>
            <a:r>
              <a:rPr lang="en-US" sz="1400" dirty="0"/>
              <a:t>Storage-In-Transit Warehouse Services</a:t>
            </a:r>
          </a:p>
          <a:p>
            <a:pPr marL="662940" lvl="1" indent="-254635"/>
            <a:r>
              <a:rPr lang="en-US" sz="1400" dirty="0">
                <a:latin typeface="Arial Narrow"/>
              </a:rPr>
              <a:t>Shipments in and out of Non-Temporary Storage </a:t>
            </a:r>
            <a:br>
              <a:rPr lang="en-US" sz="1400" dirty="0">
                <a:latin typeface="Arial Narrow"/>
              </a:rPr>
            </a:br>
            <a:r>
              <a:rPr lang="en-US" sz="1400" i="1" dirty="0">
                <a:latin typeface="Arial Narrow"/>
              </a:rPr>
              <a:t>(coming in the future)</a:t>
            </a:r>
          </a:p>
          <a:p>
            <a:r>
              <a:rPr lang="en-US" sz="1600" dirty="0">
                <a:solidFill>
                  <a:srgbClr val="0162AF"/>
                </a:solidFill>
              </a:rPr>
              <a:t>New digital management systems</a:t>
            </a:r>
          </a:p>
          <a:p>
            <a:pPr lvl="1"/>
            <a:r>
              <a:rPr lang="en-US" sz="1400" dirty="0"/>
              <a:t>DOD’s </a:t>
            </a:r>
            <a:r>
              <a:rPr lang="en-US" sz="1400" dirty="0" err="1"/>
              <a:t>MilMove</a:t>
            </a:r>
            <a:endParaRPr lang="en-US" sz="1400" dirty="0"/>
          </a:p>
          <a:p>
            <a:pPr lvl="1"/>
            <a:r>
              <a:rPr lang="en-US" sz="1400" dirty="0" err="1"/>
              <a:t>HomeSafe</a:t>
            </a:r>
            <a:r>
              <a:rPr lang="en-US" sz="1400" dirty="0"/>
              <a:t> Connect</a:t>
            </a:r>
          </a:p>
          <a:p>
            <a:pPr marL="305435" indent="-305435"/>
            <a:r>
              <a:rPr lang="en-US" sz="1600" dirty="0">
                <a:solidFill>
                  <a:srgbClr val="0162AF"/>
                </a:solidFill>
                <a:latin typeface="Arial Narrow"/>
              </a:rPr>
              <a:t>Gradual phase-in spanning several years</a:t>
            </a:r>
            <a:endParaRPr lang="en-US" sz="800" dirty="0">
              <a:solidFill>
                <a:srgbClr val="0162AF"/>
              </a:solidFill>
            </a:endParaRPr>
          </a:p>
          <a:p>
            <a:pPr marL="0" indent="0">
              <a:buNone/>
            </a:pPr>
            <a:endParaRPr lang="en-US" sz="600" dirty="0">
              <a:solidFill>
                <a:srgbClr val="0162AF"/>
              </a:solidFill>
              <a:latin typeface="Arial Narrow"/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000000"/>
                </a:solidFill>
                <a:latin typeface="Arial Narrow"/>
              </a:rPr>
              <a:t>Learn more at </a:t>
            </a:r>
            <a:r>
              <a:rPr lang="en-US" sz="1400" dirty="0">
                <a:solidFill>
                  <a:srgbClr val="0162AF"/>
                </a:solidFill>
                <a:latin typeface="Arial Narrow"/>
                <a:hlinkClick r:id="rId3"/>
              </a:rPr>
              <a:t>www.MilitaryOneSource.mil/GHC</a:t>
            </a:r>
            <a:r>
              <a:rPr lang="en-US" sz="1400" dirty="0">
                <a:solidFill>
                  <a:srgbClr val="000000"/>
                </a:solidFill>
                <a:latin typeface="Arial Narrow"/>
              </a:rPr>
              <a:t>  </a:t>
            </a:r>
            <a:endParaRPr lang="en-US" sz="1400">
              <a:solidFill>
                <a:srgbClr val="0162AF"/>
              </a:solidFill>
            </a:endParaRPr>
          </a:p>
          <a:p>
            <a:pPr marL="305435" indent="-305435"/>
            <a:endParaRPr lang="en-US" sz="1600" dirty="0">
              <a:solidFill>
                <a:srgbClr val="0162AF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DEFAB0-4E89-1A1E-5A8B-A017424EC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HOUSEHOLD GOODS CONTRACT (GHC)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016A63-48E3-E070-DFB3-42B6324926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6A348D-16B1-B8FE-60C8-C730CBDDF1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8FB7CE-A25E-2053-2024-3EF9EFB42AB4}"/>
              </a:ext>
            </a:extLst>
          </p:cNvPr>
          <p:cNvSpPr txBox="1"/>
          <p:nvPr/>
        </p:nvSpPr>
        <p:spPr>
          <a:xfrm>
            <a:off x="4374572" y="1789548"/>
            <a:ext cx="4518459" cy="2677656"/>
          </a:xfrm>
          <a:prstGeom prst="rect">
            <a:avLst/>
          </a:prstGeom>
          <a:solidFill>
            <a:srgbClr val="67A6D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en-US" sz="1400" dirty="0">
                <a:solidFill>
                  <a:schemeClr val="accent4">
                    <a:lumMod val="50000"/>
                  </a:schemeClr>
                </a:solidFill>
                <a:latin typeface="Arial Narrow"/>
              </a:rPr>
              <a:t>   Enhanced Communication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Arial Narrow"/>
            </a:endParaRPr>
          </a:p>
          <a:p>
            <a:pPr marL="693420" lvl="1" indent="-285750" algn="l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Single Point of Contact </a:t>
            </a:r>
          </a:p>
          <a:p>
            <a:pPr marL="693420" lvl="1" indent="-285750" algn="l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24/7 Customer Support </a:t>
            </a:r>
          </a:p>
          <a:p>
            <a:pPr algn="l"/>
            <a:r>
              <a:rPr lang="en-US" sz="1400" dirty="0">
                <a:solidFill>
                  <a:schemeClr val="accent4">
                    <a:lumMod val="50000"/>
                  </a:schemeClr>
                </a:solidFill>
                <a:latin typeface="Arial Narrow"/>
              </a:rPr>
              <a:t>   Modern, Digital Management Systems</a:t>
            </a:r>
          </a:p>
          <a:p>
            <a:pPr marL="693420" lvl="1" indent="-285750" algn="l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Mobile Application  </a:t>
            </a:r>
          </a:p>
          <a:p>
            <a:pPr marL="693420" lvl="1" indent="-285750" algn="l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Shipment In-Transit Information</a:t>
            </a:r>
          </a:p>
          <a:p>
            <a:pPr algn="l"/>
            <a:r>
              <a:rPr lang="en-US" sz="1400">
                <a:solidFill>
                  <a:schemeClr val="accent4">
                    <a:lumMod val="50000"/>
                  </a:schemeClr>
                </a:solidFill>
                <a:latin typeface="Arial Narrow"/>
              </a:rPr>
              <a:t>   Simplified Claims Process</a:t>
            </a:r>
          </a:p>
          <a:p>
            <a:pPr marL="693420" lvl="1" indent="-285750" algn="l">
              <a:buFont typeface="Arial"/>
              <a:buChar char="•"/>
            </a:pPr>
            <a:r>
              <a:rPr lang="en-US" sz="1400" b="0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Electronic Inventories for Loss/Damage</a:t>
            </a:r>
          </a:p>
          <a:p>
            <a:pPr marL="693420" lvl="1" indent="-285750" algn="l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Streamlined Inconvenience Claims </a:t>
            </a:r>
          </a:p>
          <a:p>
            <a:pPr algn="l"/>
            <a:r>
              <a:rPr lang="en-US" sz="1400" dirty="0">
                <a:solidFill>
                  <a:schemeClr val="accent4">
                    <a:lumMod val="50000"/>
                  </a:schemeClr>
                </a:solidFill>
                <a:latin typeface="Arial Narrow"/>
              </a:rPr>
              <a:t>   Greater Utilization of Resources </a:t>
            </a:r>
            <a:r>
              <a:rPr lang="en-US" sz="1200" b="0" dirty="0">
                <a:solidFill>
                  <a:schemeClr val="accent4">
                    <a:lumMod val="50000"/>
                  </a:schemeClr>
                </a:solidFill>
                <a:latin typeface="Arial Narrow"/>
              </a:rPr>
              <a:t>(trucks / storage / routes)</a:t>
            </a:r>
          </a:p>
          <a:p>
            <a:pPr marL="693420" lvl="1" indent="-285750" algn="l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More Scheduling Options</a:t>
            </a:r>
          </a:p>
          <a:p>
            <a:pPr marL="693420" lvl="1" indent="-285750" algn="l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Increased On-Time Pick-Ups &amp; Deliveries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3A5FA6-DB90-C6C8-980F-EDDC645C0C31}"/>
              </a:ext>
            </a:extLst>
          </p:cNvPr>
          <p:cNvSpPr txBox="1"/>
          <p:nvPr/>
        </p:nvSpPr>
        <p:spPr>
          <a:xfrm>
            <a:off x="4374572" y="1451908"/>
            <a:ext cx="4518459" cy="338554"/>
          </a:xfrm>
          <a:prstGeom prst="rect">
            <a:avLst/>
          </a:prstGeom>
          <a:solidFill>
            <a:srgbClr val="0069B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 Narrow" panose="020B0606020202030204" pitchFamily="34" charset="0"/>
              </a:rPr>
              <a:t>Benefits for Customers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9C2E8D-4AC4-9FF9-F2EA-32B5DB2230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1058" y="1984930"/>
            <a:ext cx="457594" cy="4430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40B759-6057-7EAD-D7BA-5931E381C1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9600" y="3220824"/>
            <a:ext cx="349972" cy="4870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9CE1DB7-14B3-10B0-BA77-4A1E81274C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8621" y="4063050"/>
            <a:ext cx="531928" cy="31088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A0A3174-9351-85A1-E1EC-42BE145BEB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7851" y="2578623"/>
            <a:ext cx="453469" cy="48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571337"/>
      </p:ext>
    </p:extLst>
  </p:cSld>
  <p:clrMapOvr>
    <a:masterClrMapping/>
  </p:clrMapOvr>
</p:sld>
</file>

<file path=ppt/theme/theme1.xml><?xml version="1.0" encoding="utf-8"?>
<a:theme xmlns:a="http://schemas.openxmlformats.org/drawingml/2006/main" name="9_Office Theme">
  <a:themeElements>
    <a:clrScheme name="USTRANSCOM Theme">
      <a:dk1>
        <a:sysClr val="windowText" lastClr="000000"/>
      </a:dk1>
      <a:lt1>
        <a:sysClr val="window" lastClr="FFFFFF"/>
      </a:lt1>
      <a:dk2>
        <a:srgbClr val="002060"/>
      </a:dk2>
      <a:lt2>
        <a:srgbClr val="B4B66E"/>
      </a:lt2>
      <a:accent1>
        <a:srgbClr val="910909"/>
      </a:accent1>
      <a:accent2>
        <a:srgbClr val="E48012"/>
      </a:accent2>
      <a:accent3>
        <a:srgbClr val="336633"/>
      </a:accent3>
      <a:accent4>
        <a:srgbClr val="006699"/>
      </a:accent4>
      <a:accent5>
        <a:srgbClr val="845284"/>
      </a:accent5>
      <a:accent6>
        <a:srgbClr val="660066"/>
      </a:accent6>
      <a:hlink>
        <a:srgbClr val="6565FF"/>
      </a:hlink>
      <a:folHlink>
        <a:srgbClr val="CBCB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B7208739A53E40A0F4FA4ACB660A42" ma:contentTypeVersion="7" ma:contentTypeDescription="Create a new document." ma:contentTypeScope="" ma:versionID="c4865c0be87c061ad7327a46aa2226ed">
  <xsd:schema xmlns:xsd="http://www.w3.org/2001/XMLSchema" xmlns:xs="http://www.w3.org/2001/XMLSchema" xmlns:p="http://schemas.microsoft.com/office/2006/metadata/properties" xmlns:ns2="310a28b0-0898-48d6-a2b0-67b82e9c7ed4" xmlns:ns3="58272e90-d086-42a0-8cec-49c68486f782" targetNamespace="http://schemas.microsoft.com/office/2006/metadata/properties" ma:root="true" ma:fieldsID="d5a8e47c1d7b4fb75fdd71abd11e0f66" ns2:_="" ns3:_="">
    <xsd:import namespace="310a28b0-0898-48d6-a2b0-67b82e9c7ed4"/>
    <xsd:import namespace="58272e90-d086-42a0-8cec-49c68486f7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0a28b0-0898-48d6-a2b0-67b82e9c7e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272e90-d086-42a0-8cec-49c68486f78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DB3225B-9809-486B-8242-E352497FE78C}">
  <ds:schemaRefs>
    <ds:schemaRef ds:uri="http://purl.org/dc/terms/"/>
    <ds:schemaRef ds:uri="http://www.w3.org/XML/1998/namespace"/>
    <ds:schemaRef ds:uri="aef2f1f0-ab84-435a-932e-8946b7352f34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7A8B3A1-2509-4E52-8088-75A1A275A2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966BC04-80E9-474D-920D-A92B0644A8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0a28b0-0898-48d6-a2b0-67b82e9c7ed4"/>
    <ds:schemaRef ds:uri="58272e90-d086-42a0-8cec-49c68486f7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Designs\Global.pot</Template>
  <TotalTime>1649</TotalTime>
  <Words>864</Words>
  <Application>Microsoft Office PowerPoint</Application>
  <PresentationFormat>On-screen Show (16:9)</PresentationFormat>
  <Paragraphs>59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Agency FB</vt:lpstr>
      <vt:lpstr>Arial</vt:lpstr>
      <vt:lpstr>Arial Narrow</vt:lpstr>
      <vt:lpstr>Calibri</vt:lpstr>
      <vt:lpstr>Courier New</vt:lpstr>
      <vt:lpstr>Symbol</vt:lpstr>
      <vt:lpstr>Times New Roman</vt:lpstr>
      <vt:lpstr>Wingdings</vt:lpstr>
      <vt:lpstr>9_Office Theme</vt:lpstr>
      <vt:lpstr>GLOBAL HOUSEHOLD GOODS CONTRACT (GHC)</vt:lpstr>
    </vt:vector>
  </TitlesOfParts>
  <Company>USTRANSCOM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testuser</dc:creator>
  <cp:lastModifiedBy>Johnson Barnat, Kristen D CIV (USA)</cp:lastModifiedBy>
  <cp:revision>68</cp:revision>
  <cp:lastPrinted>2021-10-07T19:40:14Z</cp:lastPrinted>
  <dcterms:created xsi:type="dcterms:W3CDTF">2002-03-06T21:25:14Z</dcterms:created>
  <dcterms:modified xsi:type="dcterms:W3CDTF">2024-01-11T15:57:40Z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0x0101008AB7208739A53E40A0F4FA4ACB660A42</vt:lpwstr>
  </property>
</Properties>
</file>